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sldIdLst>
    <p:sldId id="304" r:id="rId5"/>
    <p:sldId id="314" r:id="rId6"/>
    <p:sldId id="308" r:id="rId7"/>
    <p:sldId id="317" r:id="rId8"/>
    <p:sldId id="319" r:id="rId9"/>
    <p:sldId id="271" r:id="rId10"/>
    <p:sldId id="320" r:id="rId11"/>
    <p:sldId id="322" r:id="rId12"/>
    <p:sldId id="323" r:id="rId13"/>
    <p:sldId id="324" r:id="rId14"/>
    <p:sldId id="30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C4D028-DBCC-4F21-93B1-954ADFF7B79E}" v="8" dt="2022-06-01T23:22:36.7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94654"/>
  </p:normalViewPr>
  <p:slideViewPr>
    <p:cSldViewPr snapToGrid="0">
      <p:cViewPr varScale="1">
        <p:scale>
          <a:sx n="104" d="100"/>
          <a:sy n="104" d="100"/>
        </p:scale>
        <p:origin x="896" y="192"/>
      </p:cViewPr>
      <p:guideLst>
        <p:guide pos="6504"/>
        <p:guide orient="horz" pos="3696"/>
        <p:guide orient="horz" pos="19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2.png>
</file>

<file path=ppt/media/image3.jpeg>
</file>

<file path=ppt/media/image4.pn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9/21/23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795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6.53</a:t>
            </a:r>
          </a:p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anchor="b">
            <a:normAutofit/>
          </a:bodyPr>
          <a:lstStyle>
            <a:lvl1pPr algn="l">
              <a:defRPr sz="3800" b="1" baseline="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10" name="Picture Placeholder 16" descr="abstract colo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1</a:t>
            </a:r>
            <a:endParaRPr lang="en-ZA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/>
              <a:t>2</a:t>
            </a:r>
            <a:endParaRPr lang="en-ZA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/>
              <a:t>3</a:t>
            </a:r>
            <a:endParaRPr lang="en-ZA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grpSp>
        <p:nvGrpSpPr>
          <p:cNvPr id="956" name="Picture Placeholder 1925" descr="abstract colo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Item Title</a:t>
            </a:r>
            <a:endParaRPr lang="en-ZA"/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Month, Year</a:t>
            </a:r>
            <a:endParaRPr lang="en-ZA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971" name="Picture Placeholder 986" descr="abstract colo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/>
              <a:t>Click to edit text</a:t>
            </a:r>
          </a:p>
        </p:txBody>
      </p:sp>
      <p:grpSp>
        <p:nvGrpSpPr>
          <p:cNvPr id="10" name="Picture Placeholder 44" descr="abstract colo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TITLE</a:t>
            </a:r>
          </a:p>
        </p:txBody>
      </p:sp>
      <p:grpSp>
        <p:nvGrpSpPr>
          <p:cNvPr id="7" name="Picture Placeholder 795" descr="abstract colo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BULLET 2</a:t>
            </a:r>
            <a:endParaRPr lang="en-ZA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BULLET 3</a:t>
            </a:r>
            <a:endParaRPr lang="en-ZA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BULLET 4</a:t>
            </a:r>
            <a:endParaRPr lang="en-ZA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1</a:t>
            </a:r>
            <a:endParaRPr lang="en-ZA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/>
              <a:t>2</a:t>
            </a:r>
            <a:endParaRPr lang="en-ZA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/>
              <a:t>3</a:t>
            </a:r>
            <a:endParaRPr lang="en-ZA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874520"/>
            <a:ext cx="4721352" cy="1547583"/>
          </a:xfrm>
        </p:spPr>
        <p:txBody>
          <a:bodyPr/>
          <a:lstStyle/>
          <a:p>
            <a:r>
              <a:rPr lang="en-US"/>
              <a:t>Manufacturing plant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Yuchen An</a:t>
            </a:r>
          </a:p>
          <a:p>
            <a:r>
              <a:rPr lang="en-US"/>
              <a:t>May 31st, 2022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798538-2A45-469C-99BC-82308ACCA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u="sng" dirty="0"/>
              <a:t>Sites 10</a:t>
            </a:r>
            <a:endParaRPr kumimoji="1" lang="zh-CN" altLang="en-US" u="sng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7C0038-4DE0-6860-988B-DE1615A9B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Benefits:</a:t>
            </a:r>
          </a:p>
          <a:p>
            <a:r>
              <a:rPr kumimoji="1" lang="en-US" altLang="zh-CN" sz="1800" dirty="0"/>
              <a:t>4 minutes drive to Kent Station Commuter Rail (Commuter rail)</a:t>
            </a:r>
          </a:p>
          <a:p>
            <a:r>
              <a:rPr kumimoji="1" lang="en-US" altLang="zh-CN" sz="1800" dirty="0"/>
              <a:t>22 minutes drive to Seattle-Tacoma International Airport</a:t>
            </a:r>
          </a:p>
          <a:p>
            <a:r>
              <a:rPr kumimoji="1" lang="en-US" altLang="zh-CN" sz="1800" dirty="0"/>
              <a:t>4 minutes drive to WASHIGNTONG COLD STORAGE, INC.–KENT-WA (Railroad)</a:t>
            </a:r>
          </a:p>
          <a:p>
            <a:r>
              <a:rPr kumimoji="1" lang="en-US" altLang="zh-CN" sz="1800" dirty="0"/>
              <a:t>5 minutes drive to state route 167</a:t>
            </a:r>
          </a:p>
          <a:p>
            <a:r>
              <a:rPr kumimoji="1" lang="en-US" altLang="zh-CN" sz="1800" dirty="0"/>
              <a:t>Proximity to the Warehouses, Puget sound Steel and other industrial companies. They can share a common market, facilitate the exchange of suppliers, and develop localized worker skills, and even the infrastructures.  </a:t>
            </a:r>
          </a:p>
          <a:p>
            <a:endParaRPr kumimoji="1" lang="en-US" altLang="zh-CN" sz="1800" dirty="0"/>
          </a:p>
          <a:p>
            <a:endParaRPr kumimoji="1"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4065502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0906" y="1603799"/>
            <a:ext cx="4306824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" name="图片 2" descr="徽标&#10;&#10;描述已自动生成">
            <a:extLst>
              <a:ext uri="{FF2B5EF4-FFF2-40B4-BE49-F238E27FC236}">
                <a16:creationId xmlns:a16="http://schemas.microsoft.com/office/drawing/2014/main" id="{0E35CC19-C11F-B50A-D4D9-79DCA3B50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066" y="3081211"/>
            <a:ext cx="2172990" cy="217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304"/>
            <a:ext cx="4573772" cy="1325563"/>
          </a:xfrm>
        </p:spPr>
        <p:txBody>
          <a:bodyPr>
            <a:normAutofit/>
          </a:bodyPr>
          <a:lstStyle/>
          <a:p>
            <a:r>
              <a:rPr lang="en-ZA"/>
              <a:t>Manufacturing plant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industrial site, often consisting of several buildings filled with machinery, where workers manufacture items or operate machines which process each item into another. </a:t>
            </a:r>
          </a:p>
          <a:p>
            <a:r>
              <a:rPr lang="en-US" dirty="0"/>
              <a:t>Create products instead of providing services. 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Project criteria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5C66C5-CF46-4BB3-82CB-5E5DFB9B5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/>
          <a:p>
            <a:r>
              <a:rPr lang="en-US"/>
              <a:t>Transportations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9264" y="2032636"/>
            <a:ext cx="3751873" cy="14928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Easy access to the railroad. Transportation needed for raw material deliveries, outgoing finished product distribution and internal material movement.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2B0A734-B5BB-42C2-946F-EC7ABE90A2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49264" y="3418669"/>
            <a:ext cx="3657600" cy="365760"/>
          </a:xfrm>
        </p:spPr>
        <p:txBody>
          <a:bodyPr>
            <a:noAutofit/>
          </a:bodyPr>
          <a:lstStyle/>
          <a:p>
            <a:r>
              <a:rPr lang="en-US"/>
              <a:t>Crime index 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833B00A-55B6-4D4D-AE3C-CFF37D65FA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49264" y="3827739"/>
            <a:ext cx="3657600" cy="1188720"/>
          </a:xfrm>
        </p:spPr>
        <p:txBody>
          <a:bodyPr>
            <a:normAutofit/>
          </a:bodyPr>
          <a:lstStyle/>
          <a:p>
            <a:r>
              <a:rPr lang="en-US" dirty="0"/>
              <a:t>In case of the loss of expensive and important equipment, raw materials</a:t>
            </a:r>
            <a:r>
              <a:rPr lang="zh-CN" altLang="en-US" dirty="0"/>
              <a:t> </a:t>
            </a:r>
            <a:r>
              <a:rPr lang="en-US" altLang="zh-CN" dirty="0"/>
              <a:t>and products. 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543672B4-28D9-4792-A8C2-BB242D3770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69312" y="5123140"/>
            <a:ext cx="3657600" cy="365760"/>
          </a:xfrm>
        </p:spPr>
        <p:txBody>
          <a:bodyPr>
            <a:noAutofit/>
          </a:bodyPr>
          <a:lstStyle/>
          <a:p>
            <a:r>
              <a:rPr lang="en-US"/>
              <a:t>Public amenities 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06DACBCE-9D57-4573-95D4-37705F53F3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69311" y="5532209"/>
            <a:ext cx="3755851" cy="960665"/>
          </a:xfrm>
        </p:spPr>
        <p:txBody>
          <a:bodyPr>
            <a:normAutofit/>
          </a:bodyPr>
          <a:lstStyle/>
          <a:p>
            <a:r>
              <a:rPr lang="en-US"/>
              <a:t>Amenities can help employees destress, as well as be more productive and relaxed in the workplace. 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B8BE8D6-18EB-4262-B841-22EEAC0B54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/>
          <a:p>
            <a:r>
              <a:rPr lang="en-US"/>
              <a:t>Local labor availability, wages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9A7EEBF-BEE2-4555-B5EC-E6F42DCABC4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40020" y="2097489"/>
            <a:ext cx="3657600" cy="1188720"/>
          </a:xfrm>
        </p:spPr>
        <p:txBody>
          <a:bodyPr/>
          <a:lstStyle/>
          <a:p>
            <a:r>
              <a:rPr lang="en-US"/>
              <a:t>A labor market analysis is necessary to ascertain there is an available current or future workforce. 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9DC85FC-A5F4-4451-8D72-37B64A3F5E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948036" y="3414657"/>
            <a:ext cx="3657600" cy="365760"/>
          </a:xfrm>
        </p:spPr>
        <p:txBody>
          <a:bodyPr>
            <a:noAutofit/>
          </a:bodyPr>
          <a:lstStyle/>
          <a:p>
            <a:r>
              <a:rPr lang="en-US"/>
              <a:t>Rapid access in an Emergency 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D9EC4812-61EE-48AF-8719-45C60242611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948036" y="3823727"/>
            <a:ext cx="3657600" cy="1188720"/>
          </a:xfrm>
        </p:spPr>
        <p:txBody>
          <a:bodyPr>
            <a:normAutofit fontScale="92500"/>
          </a:bodyPr>
          <a:lstStyle/>
          <a:p>
            <a:r>
              <a:rPr lang="en-US" dirty="0"/>
              <a:t>The sites may be closed to the police station and fire station in order to protect assets in fire</a:t>
            </a:r>
            <a:r>
              <a:rPr lang="zh-CN" altLang="en-US" dirty="0"/>
              <a:t> </a:t>
            </a:r>
            <a:r>
              <a:rPr lang="en-US" altLang="zh-CN" dirty="0"/>
              <a:t>hazard and reduce the number of crimes.  Reduced the response time. Pricing discount.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0562C-3FFB-4801-9024-83BCF3B3B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and variables 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8A112F42-7E1B-DE78-4935-9BFFB54920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141095"/>
              </p:ext>
            </p:extLst>
          </p:nvPr>
        </p:nvGraphicFramePr>
        <p:xfrm>
          <a:off x="1075236" y="1455064"/>
          <a:ext cx="10278564" cy="47602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4821">
                  <a:extLst>
                    <a:ext uri="{9D8B030D-6E8A-4147-A177-3AD203B41FA5}">
                      <a16:colId xmlns:a16="http://schemas.microsoft.com/office/drawing/2014/main" val="2241096629"/>
                    </a:ext>
                  </a:extLst>
                </a:gridCol>
                <a:gridCol w="2070936">
                  <a:extLst>
                    <a:ext uri="{9D8B030D-6E8A-4147-A177-3AD203B41FA5}">
                      <a16:colId xmlns:a16="http://schemas.microsoft.com/office/drawing/2014/main" val="2367916087"/>
                    </a:ext>
                  </a:extLst>
                </a:gridCol>
                <a:gridCol w="2070936">
                  <a:extLst>
                    <a:ext uri="{9D8B030D-6E8A-4147-A177-3AD203B41FA5}">
                      <a16:colId xmlns:a16="http://schemas.microsoft.com/office/drawing/2014/main" val="3738454859"/>
                    </a:ext>
                  </a:extLst>
                </a:gridCol>
                <a:gridCol w="2065730">
                  <a:extLst>
                    <a:ext uri="{9D8B030D-6E8A-4147-A177-3AD203B41FA5}">
                      <a16:colId xmlns:a16="http://schemas.microsoft.com/office/drawing/2014/main" val="4079583781"/>
                    </a:ext>
                  </a:extLst>
                </a:gridCol>
                <a:gridCol w="2076141">
                  <a:extLst>
                    <a:ext uri="{9D8B030D-6E8A-4147-A177-3AD203B41FA5}">
                      <a16:colId xmlns:a16="http://schemas.microsoft.com/office/drawing/2014/main" val="740764744"/>
                    </a:ext>
                  </a:extLst>
                </a:gridCol>
              </a:tblGrid>
              <a:tr h="509873">
                <a:tc>
                  <a:txBody>
                    <a:bodyPr/>
                    <a:lstStyle/>
                    <a:p>
                      <a:r>
                        <a:rPr lang="en-US" sz="1600"/>
                        <a:t>Variables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Unit of Analysis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Data 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Geoprocessing  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659475"/>
                  </a:ext>
                </a:extLst>
              </a:tr>
              <a:tr h="5232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Crime 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Census Tract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Applied Geography Solutions based on FBI UCR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/>
                        <a:t>Edit in Spreadsheet; Table join; Projected </a:t>
                      </a:r>
                    </a:p>
                    <a:p>
                      <a:endParaRPr 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836524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Railroad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Living Atlas of the World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Clipped to study area; projected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668127"/>
                  </a:ext>
                </a:extLst>
              </a:tr>
              <a:tr h="523290"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Median Income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Census Tract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ACS 5-Year Estimates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/>
                        <a:t>Edit in Spreadsheet; Table join; Projected </a:t>
                      </a:r>
                    </a:p>
                    <a:p>
                      <a:endParaRPr 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2717975"/>
                  </a:ext>
                </a:extLst>
              </a:tr>
              <a:tr h="5232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Employed Civilian Population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Census Tract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Community Analyst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/>
                        <a:t>Edit in Spreadsheet; Table join; Projected </a:t>
                      </a:r>
                    </a:p>
                    <a:p>
                      <a:endParaRPr 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315793"/>
                  </a:ext>
                </a:extLst>
              </a:tr>
              <a:tr h="5775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Fire Station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King County Metro </a:t>
                      </a:r>
                      <a:r>
                        <a:rPr lang="en-US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Gis</a:t>
                      </a: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Open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Clipped to study area; projected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7479713"/>
                  </a:ext>
                </a:extLst>
              </a:tr>
              <a:tr h="6440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Police Station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King County Metro </a:t>
                      </a:r>
                      <a:r>
                        <a:rPr lang="en-US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Gis</a:t>
                      </a: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Open Data</a:t>
                      </a:r>
                    </a:p>
                    <a:p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/>
                        <a:t>Clipped to study area; projected</a:t>
                      </a:r>
                    </a:p>
                    <a:p>
                      <a:endParaRPr 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977102"/>
                  </a:ext>
                </a:extLst>
              </a:tr>
              <a:tr h="5232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Restaurants, Personal Care, Health Care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Zip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Community Analyst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dirty="0"/>
                        <a:t>Edit in Spreadsheet; Table join; Projected 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11427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014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5BD8C5-49B7-5956-B3F2-0471D1203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/>
              <a:t>Transformation data and weights applied </a:t>
            </a:r>
            <a:endParaRPr kumimoji="1" lang="zh-CN" altLang="en-US" sz="2800"/>
          </a:p>
        </p:txBody>
      </p:sp>
      <p:graphicFrame>
        <p:nvGraphicFramePr>
          <p:cNvPr id="15" name="表格 15">
            <a:extLst>
              <a:ext uri="{FF2B5EF4-FFF2-40B4-BE49-F238E27FC236}">
                <a16:creationId xmlns:a16="http://schemas.microsoft.com/office/drawing/2014/main" id="{9774980F-86D0-ED00-A3FC-A66F54BF14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213722"/>
              </p:ext>
            </p:extLst>
          </p:nvPr>
        </p:nvGraphicFramePr>
        <p:xfrm>
          <a:off x="1524000" y="1317640"/>
          <a:ext cx="9144000" cy="422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3521">
                  <a:extLst>
                    <a:ext uri="{9D8B030D-6E8A-4147-A177-3AD203B41FA5}">
                      <a16:colId xmlns:a16="http://schemas.microsoft.com/office/drawing/2014/main" val="2514769638"/>
                    </a:ext>
                  </a:extLst>
                </a:gridCol>
                <a:gridCol w="2186609">
                  <a:extLst>
                    <a:ext uri="{9D8B030D-6E8A-4147-A177-3AD203B41FA5}">
                      <a16:colId xmlns:a16="http://schemas.microsoft.com/office/drawing/2014/main" val="3027432307"/>
                    </a:ext>
                  </a:extLst>
                </a:gridCol>
                <a:gridCol w="2633870">
                  <a:extLst>
                    <a:ext uri="{9D8B030D-6E8A-4147-A177-3AD203B41FA5}">
                      <a16:colId xmlns:a16="http://schemas.microsoft.com/office/drawing/2014/main" val="78409818"/>
                    </a:ext>
                  </a:extLst>
                </a:gridCol>
              </a:tblGrid>
              <a:tr h="425564">
                <a:tc>
                  <a:txBody>
                    <a:bodyPr/>
                    <a:lstStyle/>
                    <a:p>
                      <a:r>
                        <a:rPr lang="en-US" altLang="zh-CN"/>
                        <a:t>Variables and Description 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Transformation 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Weights 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07061"/>
                  </a:ext>
                </a:extLst>
              </a:tr>
              <a:tr h="4255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Crime Index(Total Crime Index)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Logistic Decay</a:t>
                      </a: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4</a:t>
                      </a:r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618059"/>
                  </a:ext>
                </a:extLst>
              </a:tr>
              <a:tr h="425564"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Railroad (Proximity to railroads)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Small</a:t>
                      </a: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4</a:t>
                      </a:r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357499"/>
                  </a:ext>
                </a:extLst>
              </a:tr>
              <a:tr h="499742"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Median Income (Median household income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MS Large</a:t>
                      </a: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3</a:t>
                      </a:r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017765"/>
                  </a:ext>
                </a:extLst>
              </a:tr>
              <a:tr h="7055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Employment </a:t>
                      </a:r>
                      <a:r>
                        <a:rPr 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(Number of employment civilian population over 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____</a:t>
                      </a: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____</a:t>
                      </a:r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9438988"/>
                  </a:ext>
                </a:extLst>
              </a:tr>
              <a:tr h="4255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Fire Station (Proximity to fire station)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Small</a:t>
                      </a: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4</a:t>
                      </a:r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431841"/>
                  </a:ext>
                </a:extLst>
              </a:tr>
              <a:tr h="499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Police Station (Proximity to police station)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Small</a:t>
                      </a: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4</a:t>
                      </a:r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237435"/>
                  </a:ext>
                </a:extLst>
              </a:tr>
              <a:tr h="8154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Restaurants, Personal Care, Health Care (Number of restaurants, personal care stores, hospitals)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400"/>
                        <a:t>Gaussian for Restaurants, MS Large for Personal Care and Health Care </a:t>
                      </a: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/>
                        <a:t>3 for restaurants, 2 for personal care and health care</a:t>
                      </a:r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4048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7419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73DD6D01-2071-4296-A5E4-539BB859A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>
            <a:noAutofit/>
          </a:bodyPr>
          <a:lstStyle/>
          <a:p>
            <a:r>
              <a:rPr lang="en-US" sz="2800"/>
              <a:t>Different sensitivity tests performed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2002536"/>
            <a:ext cx="5157216" cy="393192"/>
          </a:xfrm>
        </p:spPr>
        <p:txBody>
          <a:bodyPr>
            <a:normAutofit/>
          </a:bodyPr>
          <a:lstStyle/>
          <a:p>
            <a:r>
              <a:rPr lang="en-US" b="1"/>
              <a:t>Final Suitability Index Model </a:t>
            </a:r>
          </a:p>
        </p:txBody>
      </p:sp>
      <p:pic>
        <p:nvPicPr>
          <p:cNvPr id="6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9DDE0D7F-555A-1DD2-6241-DD26343F53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28451" y="2525014"/>
            <a:ext cx="4982809" cy="3823615"/>
          </a:xfrm>
        </p:spPr>
      </p:pic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23D83CCF-4EC6-D3CB-BAA7-A2D518E39D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b="1"/>
              <a:t>Suitability Index Model 1</a:t>
            </a:r>
            <a:endParaRPr lang="zh-CN" altLang="en-US" b="1"/>
          </a:p>
        </p:txBody>
      </p:sp>
      <p:pic>
        <p:nvPicPr>
          <p:cNvPr id="9" name="Content Placeholder 8" descr="Map&#10;&#10;Description automatically generated">
            <a:extLst>
              <a:ext uri="{FF2B5EF4-FFF2-40B4-BE49-F238E27FC236}">
                <a16:creationId xmlns:a16="http://schemas.microsoft.com/office/drawing/2014/main" id="{FC33F7CB-FC1D-60B5-8CCA-05EB9C255BF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417673" y="2525014"/>
            <a:ext cx="4893226" cy="3823615"/>
          </a:xfrm>
        </p:spPr>
      </p:pic>
      <p:graphicFrame>
        <p:nvGraphicFramePr>
          <p:cNvPr id="16" name="Table 11">
            <a:extLst>
              <a:ext uri="{FF2B5EF4-FFF2-40B4-BE49-F238E27FC236}">
                <a16:creationId xmlns:a16="http://schemas.microsoft.com/office/drawing/2014/main" id="{02CC99AA-97C5-72CA-47CF-6F7B5A13E6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311284"/>
              </p:ext>
            </p:extLst>
          </p:nvPr>
        </p:nvGraphicFramePr>
        <p:xfrm>
          <a:off x="4631100" y="4989577"/>
          <a:ext cx="1280160" cy="8561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605">
                  <a:extLst>
                    <a:ext uri="{9D8B030D-6E8A-4147-A177-3AD203B41FA5}">
                      <a16:colId xmlns:a16="http://schemas.microsoft.com/office/drawing/2014/main" val="768077945"/>
                    </a:ext>
                  </a:extLst>
                </a:gridCol>
                <a:gridCol w="591555">
                  <a:extLst>
                    <a:ext uri="{9D8B030D-6E8A-4147-A177-3AD203B41FA5}">
                      <a16:colId xmlns:a16="http://schemas.microsoft.com/office/drawing/2014/main" val="4085228450"/>
                    </a:ext>
                  </a:extLst>
                </a:gridCol>
              </a:tblGrid>
              <a:tr h="288543"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ysClr val="windowText" lastClr="000000"/>
                          </a:solidFill>
                        </a:rPr>
                        <a:t>Crime Index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/>
                          </a:solidFill>
                        </a:rPr>
                        <a:t>Logistic Decay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4420885"/>
                  </a:ext>
                </a:extLst>
              </a:tr>
              <a:tr h="324103">
                <a:tc>
                  <a:txBody>
                    <a:bodyPr/>
                    <a:lstStyle/>
                    <a:p>
                      <a:r>
                        <a:rPr lang="en-US" sz="700"/>
                        <a:t>Median Income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700"/>
                        <a:t>MS 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246428"/>
                  </a:ext>
                </a:extLst>
              </a:tr>
              <a:tr h="227245">
                <a:tc>
                  <a:txBody>
                    <a:bodyPr/>
                    <a:lstStyle/>
                    <a:p>
                      <a:r>
                        <a:rPr lang="en-US" sz="700"/>
                        <a:t>Restaurants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700"/>
                        <a:t>Gaussian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031375"/>
                  </a:ext>
                </a:extLst>
              </a:tr>
            </a:tbl>
          </a:graphicData>
        </a:graphic>
      </p:graphicFrame>
      <p:graphicFrame>
        <p:nvGraphicFramePr>
          <p:cNvPr id="12" name="Table 13">
            <a:extLst>
              <a:ext uri="{FF2B5EF4-FFF2-40B4-BE49-F238E27FC236}">
                <a16:creationId xmlns:a16="http://schemas.microsoft.com/office/drawing/2014/main" id="{866F6AA4-0F72-D1D2-2193-F5239533BF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576970"/>
              </p:ext>
            </p:extLst>
          </p:nvPr>
        </p:nvGraphicFramePr>
        <p:xfrm>
          <a:off x="10230104" y="4953305"/>
          <a:ext cx="1177328" cy="9286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976">
                  <a:extLst>
                    <a:ext uri="{9D8B030D-6E8A-4147-A177-3AD203B41FA5}">
                      <a16:colId xmlns:a16="http://schemas.microsoft.com/office/drawing/2014/main" val="1183241612"/>
                    </a:ext>
                  </a:extLst>
                </a:gridCol>
                <a:gridCol w="607352">
                  <a:extLst>
                    <a:ext uri="{9D8B030D-6E8A-4147-A177-3AD203B41FA5}">
                      <a16:colId xmlns:a16="http://schemas.microsoft.com/office/drawing/2014/main" val="1231237317"/>
                    </a:ext>
                  </a:extLst>
                </a:gridCol>
              </a:tblGrid>
              <a:tr h="318144">
                <a:tc>
                  <a:txBody>
                    <a:bodyPr/>
                    <a:lstStyle/>
                    <a:p>
                      <a:r>
                        <a:rPr lang="en-US" sz="700" b="1">
                          <a:solidFill>
                            <a:sysClr val="windowText" lastClr="000000"/>
                          </a:solidFill>
                        </a:rPr>
                        <a:t>Crime Index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 b="1" err="1">
                          <a:solidFill>
                            <a:sysClr val="windowText" lastClr="000000"/>
                          </a:solidFill>
                        </a:rPr>
                        <a:t>MSSmall</a:t>
                      </a:r>
                      <a:endParaRPr lang="en-US" sz="700" b="1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7319375"/>
                  </a:ext>
                </a:extLst>
              </a:tr>
              <a:tr h="305748">
                <a:tc>
                  <a:txBody>
                    <a:bodyPr/>
                    <a:lstStyle/>
                    <a:p>
                      <a:r>
                        <a:rPr lang="en-US" sz="700" b="1"/>
                        <a:t>Median Income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700" b="1"/>
                        <a:t>Small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518045"/>
                  </a:ext>
                </a:extLst>
              </a:tr>
              <a:tr h="148268">
                <a:tc>
                  <a:txBody>
                    <a:bodyPr/>
                    <a:lstStyle/>
                    <a:p>
                      <a:r>
                        <a:rPr lang="en-US" sz="700" b="1"/>
                        <a:t>Restaurants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700" b="1"/>
                        <a:t>MS 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2556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0935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AABF5-6C2F-A027-83D6-AE5019098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Top Neighborhoods 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8381F8-B1AF-3ACF-59ED-C8D21700F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</a:p>
        </p:txBody>
      </p:sp>
      <p:pic>
        <p:nvPicPr>
          <p:cNvPr id="16" name="Content Placeholder 15" descr="Map&#10;&#10;Description automatically generated">
            <a:extLst>
              <a:ext uri="{FF2B5EF4-FFF2-40B4-BE49-F238E27FC236}">
                <a16:creationId xmlns:a16="http://schemas.microsoft.com/office/drawing/2014/main" id="{4D24D41F-8A80-A6D3-26C5-46D602B7C2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166984" y="1344168"/>
            <a:ext cx="7769496" cy="6003702"/>
          </a:xfrm>
        </p:spPr>
      </p:pic>
    </p:spTree>
    <p:extLst>
      <p:ext uri="{BB962C8B-B14F-4D97-AF65-F5344CB8AC3E}">
        <p14:creationId xmlns:p14="http://schemas.microsoft.com/office/powerpoint/2010/main" val="1634502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3F5CE-9DE8-BB08-FE71-630DB15CA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/>
              <a:t>Top ten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2257C-158B-C30D-198B-66239E8465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600" b="0" i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19540 International Blvd, SeaTac, WA 98188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b="0" i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7401 2nd Ave S, Seattle, WA 98108</a:t>
            </a:r>
            <a:endParaRPr lang="en-US" sz="260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600" b="0" i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18411 77th Pl S, Kent, WA 98032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b="0" i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1601 N 8th St, Renton, WA 98057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b="0" i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1500 232nd Ave NE, Sammamish, WA 98074</a:t>
            </a:r>
            <a:endParaRPr lang="en-US" sz="260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171196-ED81-A48D-A36D-9AAB11FBA2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6"/>
            </a:pPr>
            <a:r>
              <a:rPr lang="en-US" sz="2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7414 S 206th St, Kent, WA 98032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en-US" sz="2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5915 75th St W, Tacoma, WA 98499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en-US" sz="2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6200 E Lake Sammamish Pkwy SE, Issaquah, WA 98029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en-US" sz="2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1601 N 8th St, Renton, WA 98057</a:t>
            </a:r>
            <a:endParaRPr lang="en-US" sz="2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 startAt="6"/>
            </a:pPr>
            <a:r>
              <a:rPr lang="pt-BR" sz="2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825 CENTRAL AVE </a:t>
            </a:r>
            <a:r>
              <a:rPr lang="pt-BR" sz="2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pt-BR" sz="2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98032, Kent, WA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797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3A95E-8238-F411-7391-958930BB0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Sites 10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2347B4-574D-17AD-F4E1-36A8D5B863DB}"/>
              </a:ext>
            </a:extLst>
          </p:cNvPr>
          <p:cNvSpPr txBox="1"/>
          <p:nvPr/>
        </p:nvSpPr>
        <p:spPr>
          <a:xfrm>
            <a:off x="716430" y="2156137"/>
            <a:ext cx="4061941" cy="3331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BMC WAREHOUSE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Location: </a:t>
            </a:r>
            <a:r>
              <a:rPr lang="pt-BR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825 CENTRAL AVE </a:t>
            </a:r>
            <a:r>
              <a:rPr lang="pt-BR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S</a:t>
            </a:r>
            <a:r>
              <a:rPr lang="pt-BR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 98032</a:t>
            </a:r>
          </a:p>
          <a:p>
            <a:pPr>
              <a:lnSpc>
                <a:spcPct val="200000"/>
              </a:lnSpc>
            </a:pPr>
            <a:r>
              <a:rPr lang="pt-BR" dirty="0" err="1">
                <a:solidFill>
                  <a:schemeClr val="tx2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Current</a:t>
            </a:r>
            <a:r>
              <a:rPr lang="pt-BR" dirty="0">
                <a:solidFill>
                  <a:schemeClr val="tx2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 use: Industrial(light)</a:t>
            </a:r>
            <a:endParaRPr lang="pt-BR" b="0" i="0" dirty="0">
              <a:solidFill>
                <a:schemeClr val="tx2"/>
              </a:solidFill>
              <a:effectLst/>
              <a:latin typeface="Times New Roman" panose="02020603050405020304" pitchFamily="18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Appraised value:</a:t>
            </a:r>
            <a:r>
              <a:rPr lang="en-US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$7,515,400</a:t>
            </a:r>
          </a:p>
          <a:p>
            <a:pPr>
              <a:lnSpc>
                <a:spcPct val="200000"/>
              </a:lnSpc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Lot 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area:149,233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Rentable Building 74,900 SF</a:t>
            </a:r>
          </a:p>
        </p:txBody>
      </p:sp>
      <p:pic>
        <p:nvPicPr>
          <p:cNvPr id="14" name="Content Placeholder 13" descr="Map&#10;&#10;Description automatically generated">
            <a:extLst>
              <a:ext uri="{FF2B5EF4-FFF2-40B4-BE49-F238E27FC236}">
                <a16:creationId xmlns:a16="http://schemas.microsoft.com/office/drawing/2014/main" id="{510A0219-99F9-360F-7907-BB410BA6D6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2211" y="1564640"/>
            <a:ext cx="5788796" cy="4130040"/>
          </a:xfr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8722EA2D-6953-B98C-28C2-22D7951A5A31}"/>
              </a:ext>
            </a:extLst>
          </p:cNvPr>
          <p:cNvSpPr/>
          <p:nvPr/>
        </p:nvSpPr>
        <p:spPr>
          <a:xfrm>
            <a:off x="8107680" y="3073400"/>
            <a:ext cx="574040" cy="701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8F38DEE-5C42-34A7-0921-0CDCD50906E0}"/>
              </a:ext>
            </a:extLst>
          </p:cNvPr>
          <p:cNvCxnSpPr/>
          <p:nvPr/>
        </p:nvCxnSpPr>
        <p:spPr>
          <a:xfrm>
            <a:off x="8448040" y="3550920"/>
            <a:ext cx="386080" cy="2235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1" name="Picture 20" descr="A building with a parking lot&#10;&#10;Description automatically generated with low confidence">
            <a:extLst>
              <a:ext uri="{FF2B5EF4-FFF2-40B4-BE49-F238E27FC236}">
                <a16:creationId xmlns:a16="http://schemas.microsoft.com/office/drawing/2014/main" id="{EF252BB2-FDCB-7F83-413D-0C9342B5A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9609" y="3660140"/>
            <a:ext cx="1326271" cy="88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622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tecture pitch deck_JB_v2" id="{E6E25CD2-8512-4B49-9A83-9AC317278B8F}" vid="{100AFDCD-A339-4D94-B373-F9848C2D26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9E839565169E478D770D4E87BA551F" ma:contentTypeVersion="4" ma:contentTypeDescription="Create a new document." ma:contentTypeScope="" ma:versionID="348b1ffc1e7265249d918f584dab617d">
  <xsd:schema xmlns:xsd="http://www.w3.org/2001/XMLSchema" xmlns:xs="http://www.w3.org/2001/XMLSchema" xmlns:p="http://schemas.microsoft.com/office/2006/metadata/properties" xmlns:ns3="602f596c-0114-423f-968c-792823abb8f4" targetNamespace="http://schemas.microsoft.com/office/2006/metadata/properties" ma:root="true" ma:fieldsID="d8a2936186feb85ab88dd85286dd8643" ns3:_="">
    <xsd:import namespace="602f596c-0114-423f-968c-792823abb8f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2f596c-0114-423f-968c-792823abb8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602f596c-0114-423f-968c-792823abb8f4" xsi:nil="true"/>
  </documentManagement>
</p:properties>
</file>

<file path=customXml/itemProps1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67EEF22-F35B-4C9D-8C03-4CA1ED77DB55}">
  <ds:schemaRefs>
    <ds:schemaRef ds:uri="602f596c-0114-423f-968c-792823abb8f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www.w3.org/XML/1998/namespace"/>
    <ds:schemaRef ds:uri="602f596c-0114-423f-968c-792823abb8f4"/>
    <ds:schemaRef ds:uri="http://purl.org/dc/terms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dcmitype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  <clbl:label id="{f6b6dd5b-f02f-441a-99a0-162ac5060bd2}" enabled="0" method="" siteId="{f6b6dd5b-f02f-441a-99a0-162ac5060bd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{1B742AAD-1AB2-4DB6-9466-8DF2E25DF945}tf16411248_win32</Template>
  <TotalTime>802</TotalTime>
  <Words>657</Words>
  <Application>Microsoft Macintosh PowerPoint</Application>
  <PresentationFormat>Widescreen</PresentationFormat>
  <Paragraphs>128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 Light</vt:lpstr>
      <vt:lpstr>Calibri</vt:lpstr>
      <vt:lpstr>Posterama</vt:lpstr>
      <vt:lpstr>Times New Roman</vt:lpstr>
      <vt:lpstr>Office Theme</vt:lpstr>
      <vt:lpstr>Manufacturing plant</vt:lpstr>
      <vt:lpstr>Manufacturing plant </vt:lpstr>
      <vt:lpstr>Project criteria </vt:lpstr>
      <vt:lpstr>Data and variables </vt:lpstr>
      <vt:lpstr>Transformation data and weights applied </vt:lpstr>
      <vt:lpstr>Different sensitivity tests performed </vt:lpstr>
      <vt:lpstr>Top Neighborhoods </vt:lpstr>
      <vt:lpstr>Top ten sites</vt:lpstr>
      <vt:lpstr>Sites 10 </vt:lpstr>
      <vt:lpstr>Sites 10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Manufacturing facility</dc:title>
  <dc:creator>Yuchen An</dc:creator>
  <cp:lastModifiedBy>Yuchen An</cp:lastModifiedBy>
  <cp:revision>10</cp:revision>
  <dcterms:created xsi:type="dcterms:W3CDTF">2022-05-31T15:48:40Z</dcterms:created>
  <dcterms:modified xsi:type="dcterms:W3CDTF">2023-09-21T13:27:32Z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0x010100D09E839565169E478D770D4E87BA551F</vt:lpwstr>
  </property>
</Properties>
</file>

<file path=docProps/thumbnail.jpeg>
</file>